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1" r:id="rId10"/>
    <p:sldId id="267" r:id="rId11"/>
    <p:sldId id="268" r:id="rId12"/>
    <p:sldId id="273" r:id="rId13"/>
    <p:sldId id="272" r:id="rId14"/>
    <p:sldId id="274" r:id="rId15"/>
    <p:sldId id="275" r:id="rId16"/>
    <p:sldId id="279" r:id="rId17"/>
    <p:sldId id="280" r:id="rId18"/>
    <p:sldId id="277" r:id="rId19"/>
    <p:sldId id="281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DCB7C66-6EE7-472B-A606-FEE7D7A04114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71"/>
            <p14:sldId id="267"/>
            <p14:sldId id="268"/>
            <p14:sldId id="273"/>
            <p14:sldId id="272"/>
            <p14:sldId id="274"/>
            <p14:sldId id="275"/>
            <p14:sldId id="279"/>
            <p14:sldId id="280"/>
            <p14:sldId id="277"/>
            <p14:sldId id="281"/>
          </p14:sldIdLst>
        </p14:section>
        <p14:section name="Sekcja bez tytułu" id="{CE680DC2-A8C2-4226-BFA8-3D7145B43AA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1.81\Wspolny\Dzia&#322;%20PA\Pracownicy\W&#281;dzicha\241024-DI-us&#322;ugi%20spo&#322;eczne-monitoring+mapowanie\roboczy\obliczenia+tabele+wykresy+mapy\Liczba%20jednostek,%20miejsca%20i%20korzystaj&#261;cy\dzienne%20domy%20pomocy-OTWM-2411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70905207962564"/>
          <c:y val="3.9260430008550708E-2"/>
          <c:w val="0.8533231471755115"/>
          <c:h val="0.50425953212577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'w2'!$F$3</c:f>
              <c:strCache>
                <c:ptCount val="1"/>
                <c:pt idx="0">
                  <c:v>Wskaźnik liczby osób
korzystających na 10 tys. mieszkańców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6-44E3-AED3-43C33BC5EDCF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'w2'!$B$4:$C$17</c:f>
              <c:multiLvlStrCache>
                <c:ptCount val="14"/>
                <c:lvl>
                  <c:pt idx="1">
                    <c:v>bielski</c:v>
                  </c:pt>
                  <c:pt idx="2">
                    <c:v>bytomski</c:v>
                  </c:pt>
                  <c:pt idx="3">
                    <c:v>częstochowski</c:v>
                  </c:pt>
                  <c:pt idx="4">
                    <c:v>gliwicki</c:v>
                  </c:pt>
                  <c:pt idx="5">
                    <c:v>katowicki</c:v>
                  </c:pt>
                  <c:pt idx="6">
                    <c:v>rybnicki</c:v>
                  </c:pt>
                  <c:pt idx="7">
                    <c:v>sosnowiecki</c:v>
                  </c:pt>
                  <c:pt idx="8">
                    <c:v>tyski</c:v>
                  </c:pt>
                  <c:pt idx="9">
                    <c:v>miasta na prawach powiatu</c:v>
                  </c:pt>
                  <c:pt idx="10">
                    <c:v>powiaty ziemskie</c:v>
                  </c:pt>
                  <c:pt idx="11">
                    <c:v>miejskie</c:v>
                  </c:pt>
                  <c:pt idx="12">
                    <c:v>miejsko-wiejskie</c:v>
                  </c:pt>
                  <c:pt idx="13">
                    <c:v>wiejskie</c:v>
                  </c:pt>
                </c:lvl>
                <c:lvl>
                  <c:pt idx="0">
                    <c:v>ŚLĄSKIE</c:v>
                  </c:pt>
                  <c:pt idx="1">
                    <c:v>Podregiony</c:v>
                  </c:pt>
                  <c:pt idx="9">
                    <c:v>Typ powiatu</c:v>
                  </c:pt>
                  <c:pt idx="11">
                    <c:v>Gminy wg rodzaju</c:v>
                  </c:pt>
                </c:lvl>
              </c:multiLvlStrCache>
            </c:multiLvlStrRef>
          </c:cat>
          <c:val>
            <c:numRef>
              <c:f>'w2'!$F$4:$F$17</c:f>
              <c:numCache>
                <c:formatCode>#,##0.00</c:formatCode>
                <c:ptCount val="14"/>
                <c:pt idx="0">
                  <c:v>4.5507889808871491</c:v>
                </c:pt>
                <c:pt idx="1">
                  <c:v>1.3735991196755863</c:v>
                </c:pt>
                <c:pt idx="2">
                  <c:v>1.4751652305973451</c:v>
                </c:pt>
                <c:pt idx="3">
                  <c:v>6.4671765128573631</c:v>
                </c:pt>
                <c:pt idx="4">
                  <c:v>1.8309443324262531</c:v>
                </c:pt>
                <c:pt idx="5">
                  <c:v>10.7939727615184</c:v>
                </c:pt>
                <c:pt idx="6">
                  <c:v>1.5468315733273013</c:v>
                </c:pt>
                <c:pt idx="7">
                  <c:v>5.0489358396768678</c:v>
                </c:pt>
                <c:pt idx="8">
                  <c:v>6.5516599662984651</c:v>
                </c:pt>
                <c:pt idx="9">
                  <c:v>8.0226271001895721</c:v>
                </c:pt>
                <c:pt idx="10">
                  <c:v>4.5627407614752933</c:v>
                </c:pt>
                <c:pt idx="11">
                  <c:v>7.8242980549319459</c:v>
                </c:pt>
                <c:pt idx="12">
                  <c:v>3.160027008777853</c:v>
                </c:pt>
                <c:pt idx="13">
                  <c:v>2.2305169571566488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66-44E3-AED3-43C33BC5ED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874673304"/>
        <c:axId val="874673696"/>
      </c:barChart>
      <c:catAx>
        <c:axId val="874673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l-PL"/>
          </a:p>
        </c:txPr>
        <c:crossAx val="874673696"/>
        <c:crosses val="autoZero"/>
        <c:auto val="1"/>
        <c:lblAlgn val="ctr"/>
        <c:lblOffset val="100"/>
        <c:noMultiLvlLbl val="0"/>
      </c:catAx>
      <c:valAx>
        <c:axId val="874673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pl-PL" sz="1800" dirty="0">
                    <a:solidFill>
                      <a:schemeClr val="accent1"/>
                    </a:solidFill>
                  </a:rPr>
                  <a:t>Wskaźnik liczby korzystających </a:t>
                </a:r>
              </a:p>
              <a:p>
                <a:pPr>
                  <a:defRPr sz="1100"/>
                </a:pPr>
                <a:r>
                  <a:rPr lang="pl-PL" sz="1800" dirty="0">
                    <a:solidFill>
                      <a:schemeClr val="accent1"/>
                    </a:solidFill>
                  </a:rPr>
                  <a:t>na 10 tys. mieszkańców</a:t>
                </a:r>
              </a:p>
            </c:rich>
          </c:tx>
          <c:layout>
            <c:manualLayout>
              <c:xMode val="edge"/>
              <c:yMode val="edge"/>
              <c:x val="1.562861255138634E-3"/>
              <c:y val="8.137088149437095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pl-PL"/>
            </a:p>
          </c:txPr>
        </c:title>
        <c:numFmt formatCode="#,##0.00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l-PL"/>
          </a:p>
        </c:txPr>
        <c:crossAx val="874673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000">
          <a:latin typeface="Arial Narrow" panose="020B0606020202030204" pitchFamily="34" charset="0"/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1"/>
                </a:solidFill>
              </a:rPr>
              <a:t>POLSKA</a:t>
            </a:r>
          </a:p>
        </c:rich>
      </c:tx>
      <c:layout>
        <c:manualLayout>
          <c:xMode val="edge"/>
          <c:yMode val="edge"/>
          <c:x val="0.38678443501246085"/>
          <c:y val="0.49756690644688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B78-4E8F-8910-6A294597201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1D4-4D8E-8883-6027267FBA15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1D4-4D8E-8883-6027267FBA15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1D4-4D8E-8883-6027267FBA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2"/>
                <c:pt idx="0">
                  <c:v>Gmina/powiat</c:v>
                </c:pt>
                <c:pt idx="1">
                  <c:v>Inny podmiot na zlecenie gminy/powiatu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86.1</c:v>
                </c:pt>
                <c:pt idx="1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8-4E8F-8910-6A29459720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accent1"/>
                </a:solidFill>
              </a:rPr>
              <a:t>ŚLĄSKIE</a:t>
            </a:r>
            <a:endParaRPr lang="en-US" sz="24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38431732958954945"/>
          <c:y val="0.49756690644688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POLSKA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AF-47BA-9E94-F39641158F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AF-47BA-9E94-F39641158F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8AF-47BA-9E94-F39641158F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8AF-47BA-9E94-F39641158F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2"/>
                <c:pt idx="0">
                  <c:v>Gmina/powiat</c:v>
                </c:pt>
                <c:pt idx="1">
                  <c:v>Inny podmiot na zlecenie gminy/powiatu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30.6</c:v>
                </c:pt>
                <c:pt idx="1">
                  <c:v>69.400000000000006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AF-47BA-9E94-F39641158F8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20:27:11.83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24575,'2'39'0,"2"0"0,1-1 0,2 1 0,16 50 0,-5-18 0,384 1214-2474,794 1638-576,-431-1316 1928,-584-1242 1327,-152-308-149,50 108 648,-65-132-61,-2 1 0,15 68-1,-21-55-726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20:27:12.7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5698 0 24575,'-162'167'0,"-48"46"0,-2277 2190-6736,1472-1447 5724,260-252 871,730-680 64,-449 441-973,334-316 1685,-146 205-1,270-333-488,-3 5 199,0 0 1,2 1 0,0 0-1,2 2 1,-15 40 0,20-30-3010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FCEE6-81B8-026D-B844-93ABF0106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C6BE3E5-23C4-2745-7D11-2B4E61555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B2D5B9-D7BA-EB78-B114-A35C793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1D5573-3298-88A8-C379-5425DD17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D35364-D4A3-ABAC-BD7E-9BAA98EB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21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FBFE72-3C98-5F4B-47CA-EC63EF97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42C4C58-3AF9-E554-3D67-AF5D7CA1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617EDC-4748-1FB7-D534-D4479C70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7FD22D-0F4A-866E-FCEC-E1AC2124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671316-500A-E2F7-DA9C-B124F744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70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4D47D59-D46E-2128-6228-C40FE963C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1BD7E7F-F824-76F9-D701-E7423EACA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4F80C3-DCA8-451C-883F-7195632E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0F1B05-C6C1-E0CB-5ECB-9ADFE7F0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A3AD28-5D1D-45CE-31A5-059FD78A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84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8E3233-E1D9-CC2D-CEDA-CC05FAE6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93AB33-624C-92EE-342F-CFF18FF6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21836C-364B-C71D-EB75-879619F9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9976C6-01FE-61FC-F0DA-CE2A5613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032262-F8C3-895E-43D2-A2394C4E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44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3BA157-1E2B-762A-06A5-2E176FB5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1EA4A0-9FDF-1ED2-7082-1A59DA73A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65B75C-45DF-D504-8EF4-D1C865FC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A972A9-60EA-FE0A-640E-CB75B843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87E5C5-251D-25DD-0BFA-3E01AA83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03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C475F4-B4DA-A793-D72E-67FAD1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B91583-5549-6118-4104-92DB603B7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42A09D-0BBB-CBF4-746B-6F3DB02EF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EB6747-FC64-0BF2-01EE-088680B9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72D4A9-12BA-2EFE-814C-26B448ED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4BFE360-E8C6-F170-C4A7-AE9BAE2B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13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8CAD9-8F2A-EF86-A671-870C69C1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57687B-D9E2-7E00-C9A4-DFCF487E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4770C1-F187-76D8-9396-E0BE6FF4F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106572-CEEF-C6D0-38C6-07306CCBA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34CC396-E865-D6FF-2EF9-9B340AAE7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4A6A26C-650D-546C-F9F1-176049E5B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68CF883-8C45-8B31-53D2-DD1666FB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D8A84E-BD3A-3778-EC97-BA18CF8C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7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A481C-5B56-2968-D6F7-2D5EEF9E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AE78561-3D9A-4346-0FD2-85EFA81C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91B1A3-A4CF-F815-2D28-BB95AD8F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57CC02-FDD8-6D27-7EF4-180E7792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37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330D52A-5315-3D3E-96CE-75CED601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27A6B4D-4D02-A4E1-5223-8689997C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2CA5AD-2AD4-C9CC-9618-54A4AEA8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84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BF2216-0B97-ED45-2AAD-C82A4DA1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40DE97-5388-039F-D16C-CF54CD331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97303E-C8F7-A18F-3ECE-CDA317E1E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01494C-9D6C-F1C1-AAED-F93FAF4F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6F34AF-FF30-ED36-21CC-E903486C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E2956A-20BA-3E14-2A85-F4247995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20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67816-20A5-7EFA-59EC-CF114855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04DE72D-EC65-A746-6982-1B6C0D6ED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7E329A2-A04F-9885-028C-DB00251D3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0712B2-3C69-8B74-6C9B-91292822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44587D-5F4E-A817-3A2C-3BE9B545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16E29DD-DB81-E8D4-4D31-5243E872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23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ECF90AE-8C09-7182-338F-429DD55C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A8AB3C-A94B-E749-87B7-3359432F1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EEBE2E-E275-6CB4-4D8E-255557392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941E0-26D7-45A1-9254-EFDC42F873E7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67DB34-20B8-4BE7-1AEF-0BABFB0F8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DD7AAF-3C87-F6DE-410E-9497054D0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8889F8-6583-4936-A28C-6956E6D3BF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88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1399430"/>
            <a:ext cx="12192000" cy="5458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tekst, Czcionka, zrzut ekranu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3FE4456-FB92-24CA-97DF-B2690F42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08" y="25509"/>
            <a:ext cx="3065864" cy="1281840"/>
          </a:xfrm>
          <a:prstGeom prst="rect">
            <a:avLst/>
          </a:prstGeom>
        </p:spPr>
      </p:pic>
      <p:pic>
        <p:nvPicPr>
          <p:cNvPr id="11" name="Obraz 10" descr="Obraz zawierający tekst, symbol, logo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04B0E9C-CD1F-D1AD-FB88-394DE18C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85165"/>
            <a:ext cx="3504074" cy="122218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EE8CFA-6A71-0F89-4450-E83D763C4EEB}"/>
              </a:ext>
            </a:extLst>
          </p:cNvPr>
          <p:cNvSpPr txBox="1"/>
          <p:nvPr/>
        </p:nvSpPr>
        <p:spPr>
          <a:xfrm>
            <a:off x="1124927" y="2989941"/>
            <a:ext cx="99421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</a:rPr>
              <a:t>„Potrzeby osób żyjących z demencją.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</a:rPr>
              <a:t>Wyzwania i nadzieje”</a:t>
            </a:r>
          </a:p>
          <a:p>
            <a:pPr algn="ctr"/>
            <a:endParaRPr lang="pl-PL" dirty="0"/>
          </a:p>
          <a:p>
            <a:pPr algn="ctr"/>
            <a:r>
              <a:rPr lang="pl-PL" dirty="0">
                <a:solidFill>
                  <a:schemeClr val="bg1"/>
                </a:solidFill>
              </a:rPr>
              <a:t>Katowice, 19 września 2025 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8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rysowanie, Ludzka twarz, ilustracja, obraz">
            <a:extLst>
              <a:ext uri="{FF2B5EF4-FFF2-40B4-BE49-F238E27FC236}">
                <a16:creationId xmlns:a16="http://schemas.microsoft.com/office/drawing/2014/main" id="{97EB9770-5B8E-00C4-F170-C03A76CAF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4869674" y="687563"/>
            <a:ext cx="5270802" cy="9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Domy </a:t>
            </a:r>
            <a:r>
              <a:rPr lang="pl-PL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omocy </a:t>
            </a:r>
            <a:r>
              <a:rPr lang="pl-PL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połecznej (DPS):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(województwo śląskie wg stanu na koniec 2024 roku)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9102DF-F157-424D-1E62-C5F580E80360}"/>
              </a:ext>
            </a:extLst>
          </p:cNvPr>
          <p:cNvSpPr txBox="1"/>
          <p:nvPr/>
        </p:nvSpPr>
        <p:spPr>
          <a:xfrm>
            <a:off x="5039138" y="1948041"/>
            <a:ext cx="6066346" cy="219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Liczba jednostek: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l-PL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Liczba korzystających: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9 716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l-PL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Liczba miejsc: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8 561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B9C2EB-18E0-7B9E-016B-9506D0159572}"/>
              </a:ext>
            </a:extLst>
          </p:cNvPr>
          <p:cNvSpPr txBox="1"/>
          <p:nvPr/>
        </p:nvSpPr>
        <p:spPr>
          <a:xfrm>
            <a:off x="8596732" y="6170437"/>
            <a:ext cx="334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Źródła: Centralna Aplikacja Statystyczna, sprawozdanie MRiPS-06  za okres I-XII 2024 r.</a:t>
            </a:r>
          </a:p>
        </p:txBody>
      </p:sp>
    </p:spTree>
    <p:extLst>
      <p:ext uri="{BB962C8B-B14F-4D97-AF65-F5344CB8AC3E}">
        <p14:creationId xmlns:p14="http://schemas.microsoft.com/office/powerpoint/2010/main" val="4817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rysowanie, Ludzka twarz, ilustracja, obraz">
            <a:extLst>
              <a:ext uri="{FF2B5EF4-FFF2-40B4-BE49-F238E27FC236}">
                <a16:creationId xmlns:a16="http://schemas.microsoft.com/office/drawing/2014/main" id="{E51C5B46-CD4F-B1A5-1FEB-D1B8D44C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4869674" y="687563"/>
            <a:ext cx="5398016" cy="1058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Liczba pracowników etatowych</a:t>
            </a:r>
            <a:b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zapewniających usługi społeczne: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9102DF-F157-424D-1E62-C5F580E80360}"/>
              </a:ext>
            </a:extLst>
          </p:cNvPr>
          <p:cNvSpPr txBox="1"/>
          <p:nvPr/>
        </p:nvSpPr>
        <p:spPr>
          <a:xfrm>
            <a:off x="5039138" y="1948041"/>
            <a:ext cx="6066346" cy="4318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Lekarze: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Pielęgniarki: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281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Opiekunowie medyczni: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421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Pracownicy socjalni: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Rehabilitanci: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</a:p>
          <a:p>
            <a:pPr lvl="0">
              <a:lnSpc>
                <a:spcPct val="115000"/>
              </a:lnSpc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	w tym fizjoterapeuci: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Terapeuci: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Opiekunowie: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  <a:p>
            <a:pPr lvl="0">
              <a:lnSpc>
                <a:spcPct val="115000"/>
              </a:lnSpc>
            </a:pP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lnSpc>
                <a:spcPct val="115000"/>
              </a:lnSpc>
            </a:pP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Łącznie: 3 718 osób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B1916E0-2122-10EE-363A-A316F396C5D0}"/>
              </a:ext>
            </a:extLst>
          </p:cNvPr>
          <p:cNvSpPr txBox="1"/>
          <p:nvPr/>
        </p:nvSpPr>
        <p:spPr>
          <a:xfrm>
            <a:off x="8596732" y="6170437"/>
            <a:ext cx="334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Źródła: Centralna Aplikacja Statystyczna, sprawozdanie MRiPS-06  za okres I-XII 2024 r.</a:t>
            </a:r>
          </a:p>
        </p:txBody>
      </p:sp>
    </p:spTree>
    <p:extLst>
      <p:ext uri="{BB962C8B-B14F-4D97-AF65-F5344CB8AC3E}">
        <p14:creationId xmlns:p14="http://schemas.microsoft.com/office/powerpoint/2010/main" val="34623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rysowanie, Ludzka twarz, ilustracja, obraz">
            <a:extLst>
              <a:ext uri="{FF2B5EF4-FFF2-40B4-BE49-F238E27FC236}">
                <a16:creationId xmlns:a16="http://schemas.microsoft.com/office/drawing/2014/main" id="{E51C5B46-CD4F-B1A5-1FEB-D1B8D44C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-7322326" y="687563"/>
            <a:ext cx="5398016" cy="1058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Liczba pracowników etatowych</a:t>
            </a:r>
            <a:b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zapewniających usługi społeczne: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9102DF-F157-424D-1E62-C5F580E80360}"/>
              </a:ext>
            </a:extLst>
          </p:cNvPr>
          <p:cNvSpPr txBox="1"/>
          <p:nvPr/>
        </p:nvSpPr>
        <p:spPr>
          <a:xfrm>
            <a:off x="-7152862" y="1948041"/>
            <a:ext cx="6066346" cy="4318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Lekarze: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Pielęgniarki: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281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Opiekunowie medyczni: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421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Pracownicy socjalni: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Rehabilitanci: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</a:p>
          <a:p>
            <a:pPr lvl="0">
              <a:lnSpc>
                <a:spcPct val="115000"/>
              </a:lnSpc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	w tym fizjoterapeuci: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Terapeuci: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Opiekunowie: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  <a:p>
            <a:pPr lvl="0">
              <a:lnSpc>
                <a:spcPct val="115000"/>
              </a:lnSpc>
            </a:pP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lnSpc>
                <a:spcPct val="115000"/>
              </a:lnSpc>
            </a:pP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Łącznie: 3 718 osób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B1916E0-2122-10EE-363A-A316F396C5D0}"/>
              </a:ext>
            </a:extLst>
          </p:cNvPr>
          <p:cNvSpPr txBox="1"/>
          <p:nvPr/>
        </p:nvSpPr>
        <p:spPr>
          <a:xfrm>
            <a:off x="-3595268" y="6170437"/>
            <a:ext cx="334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Źródła: Centralna Aplikacja Statystyczna, sprawozdanie MRiPS-06  za okres I-XII 2024 r.</a:t>
            </a:r>
          </a:p>
        </p:txBody>
      </p:sp>
      <p:pic>
        <p:nvPicPr>
          <p:cNvPr id="3" name="Obraz 2" descr="Obraz zawierający rysowanie, sztuka, Sztuka dziecięca, ilustracja">
            <a:extLst>
              <a:ext uri="{FF2B5EF4-FFF2-40B4-BE49-F238E27FC236}">
                <a16:creationId xmlns:a16="http://schemas.microsoft.com/office/drawing/2014/main" id="{3F3135A2-83CF-1703-84B9-EB39A8D1A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4" r="-1"/>
          <a:stretch/>
        </p:blipFill>
        <p:spPr>
          <a:xfrm>
            <a:off x="-2266950" y="-16198"/>
            <a:ext cx="14458950" cy="687419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4546749-EB1E-75B1-E2B5-3150666C52B0}"/>
              </a:ext>
            </a:extLst>
          </p:cNvPr>
          <p:cNvSpPr txBox="1"/>
          <p:nvPr/>
        </p:nvSpPr>
        <p:spPr>
          <a:xfrm>
            <a:off x="907274" y="687563"/>
            <a:ext cx="4870372" cy="9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Dzienne Domy Pomocy (DDP):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(województwo śląskie wg stanu na koniec 2024 roku)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9FE0B70-ABE1-DD47-FB42-FA416BADFB70}"/>
              </a:ext>
            </a:extLst>
          </p:cNvPr>
          <p:cNvSpPr txBox="1"/>
          <p:nvPr/>
        </p:nvSpPr>
        <p:spPr>
          <a:xfrm>
            <a:off x="1076738" y="1948041"/>
            <a:ext cx="6066346" cy="304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wsparcie w codziennym funkcjonowaniu oraz aktywizacja w sferze fizycznej, intelektualnej i społecznej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l-PL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Liczba jednostek: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Liczba korzystających: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2 894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Liczba miejsc: </a:t>
            </a:r>
            <a:r>
              <a:rPr lang="pl-PL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2 385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BD8BAF9-D185-641D-2885-045374F1B84C}"/>
              </a:ext>
            </a:extLst>
          </p:cNvPr>
          <p:cNvSpPr txBox="1"/>
          <p:nvPr/>
        </p:nvSpPr>
        <p:spPr>
          <a:xfrm>
            <a:off x="1076738" y="6170437"/>
            <a:ext cx="334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Źródła: Centralna Aplikacja Statystyczna, sprawozdanie MRiPS-06  za okres I-XII 2024 r.</a:t>
            </a:r>
          </a:p>
        </p:txBody>
      </p:sp>
    </p:spTree>
    <p:extLst>
      <p:ext uri="{BB962C8B-B14F-4D97-AF65-F5344CB8AC3E}">
        <p14:creationId xmlns:p14="http://schemas.microsoft.com/office/powerpoint/2010/main" val="27963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rysowanie, sztuka, Sztuka dziecięca, ilustracja">
            <a:extLst>
              <a:ext uri="{FF2B5EF4-FFF2-40B4-BE49-F238E27FC236}">
                <a16:creationId xmlns:a16="http://schemas.microsoft.com/office/drawing/2014/main" id="{7D8892A6-97A1-575D-C722-B2F47CE6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4" r="-1"/>
          <a:stretch/>
        </p:blipFill>
        <p:spPr>
          <a:xfrm>
            <a:off x="-4057650" y="-16198"/>
            <a:ext cx="22479000" cy="687419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907274" y="687563"/>
            <a:ext cx="4870372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Dzienne Domy Pomocy (DDP): 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FA7F4BF-6019-4C01-A7F9-F578DBD0B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4305573"/>
              </p:ext>
            </p:extLst>
          </p:nvPr>
        </p:nvGraphicFramePr>
        <p:xfrm>
          <a:off x="907273" y="1541042"/>
          <a:ext cx="8964860" cy="614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816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EDA15F-199F-D5C3-123E-BD2CDDB72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DF2DC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907274" y="687563"/>
            <a:ext cx="4870372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Dzienne Domy Pomocy (DDP): </a:t>
            </a:r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7B89B286-C33C-65DA-8F26-C50CD63F2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051"/>
              </p:ext>
            </p:extLst>
          </p:nvPr>
        </p:nvGraphicFramePr>
        <p:xfrm>
          <a:off x="643467" y="1857830"/>
          <a:ext cx="5147733" cy="448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BB6232B6-918A-672B-121F-BE7BAB916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186603"/>
              </p:ext>
            </p:extLst>
          </p:nvPr>
        </p:nvGraphicFramePr>
        <p:xfrm>
          <a:off x="5683553" y="1857830"/>
          <a:ext cx="5147733" cy="448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F198893-E076-4B39-93B9-B82BF33148E1}"/>
              </a:ext>
            </a:extLst>
          </p:cNvPr>
          <p:cNvSpPr txBox="1"/>
          <p:nvPr/>
        </p:nvSpPr>
        <p:spPr>
          <a:xfrm>
            <a:off x="5798840" y="2766461"/>
            <a:ext cx="1345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chemeClr val="accent2"/>
                </a:solidFill>
              </a:rPr>
              <a:t>Gmina/powiat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AFA0D25-337F-EA76-0E9C-48505DF6EF18}"/>
              </a:ext>
            </a:extLst>
          </p:cNvPr>
          <p:cNvSpPr txBox="1"/>
          <p:nvPr/>
        </p:nvSpPr>
        <p:spPr>
          <a:xfrm>
            <a:off x="4016386" y="5717141"/>
            <a:ext cx="1345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chemeClr val="accent2"/>
                </a:solidFill>
              </a:rPr>
              <a:t>Gmina/powiat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4142046-B840-8570-3277-FB55E8542CCC}"/>
              </a:ext>
            </a:extLst>
          </p:cNvPr>
          <p:cNvSpPr txBox="1"/>
          <p:nvPr/>
        </p:nvSpPr>
        <p:spPr>
          <a:xfrm>
            <a:off x="429723" y="2397130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b="1" dirty="0">
                <a:solidFill>
                  <a:schemeClr val="accent1"/>
                </a:solidFill>
              </a:rPr>
              <a:t>Inny podmiot na </a:t>
            </a:r>
          </a:p>
          <a:p>
            <a:pPr algn="r"/>
            <a:r>
              <a:rPr lang="pl-PL" sz="1400" b="1" dirty="0">
                <a:solidFill>
                  <a:schemeClr val="accent1"/>
                </a:solidFill>
              </a:rPr>
              <a:t>zlecenie gminy/powiatu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1B03E0F-78BE-DAD8-1565-D4604375335A}"/>
              </a:ext>
            </a:extLst>
          </p:cNvPr>
          <p:cNvSpPr txBox="1"/>
          <p:nvPr/>
        </p:nvSpPr>
        <p:spPr>
          <a:xfrm>
            <a:off x="9628775" y="2920350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Inny podmiot na </a:t>
            </a:r>
          </a:p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zlecenie gminy/powiatu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976ABB1-9147-A8F2-8E11-3926884DEA8E}"/>
              </a:ext>
            </a:extLst>
          </p:cNvPr>
          <p:cNvSpPr txBox="1"/>
          <p:nvPr/>
        </p:nvSpPr>
        <p:spPr>
          <a:xfrm>
            <a:off x="907274" y="1495337"/>
            <a:ext cx="10516149" cy="496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Liczba DDP w województwie śląskim i w Polsce ze względu na podmiot prowadzący:</a:t>
            </a:r>
          </a:p>
        </p:txBody>
      </p:sp>
    </p:spTree>
    <p:extLst>
      <p:ext uri="{BB962C8B-B14F-4D97-AF65-F5344CB8AC3E}">
        <p14:creationId xmlns:p14="http://schemas.microsoft.com/office/powerpoint/2010/main" val="7130574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EDA15F-199F-D5C3-123E-BD2CDDB72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FDF2DC"/>
                </a:solidFill>
              </a:rPr>
              <a:t>Usługi opiekuńcze realizowane w ramach zadań własnych gmin</a:t>
            </a:r>
            <a:endParaRPr lang="pl-PL" dirty="0">
              <a:solidFill>
                <a:srgbClr val="FDF2DC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1004798" y="731106"/>
            <a:ext cx="3113545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Usługi opiekuńcze:</a:t>
            </a:r>
          </a:p>
        </p:txBody>
      </p:sp>
      <p:pic>
        <p:nvPicPr>
          <p:cNvPr id="7" name="Obraz 6" descr="Obraz zawierający design">
            <a:extLst>
              <a:ext uri="{FF2B5EF4-FFF2-40B4-BE49-F238E27FC236}">
                <a16:creationId xmlns:a16="http://schemas.microsoft.com/office/drawing/2014/main" id="{8EE5BC68-B4B9-58FB-73B5-1B67F08B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271" y="-2247900"/>
            <a:ext cx="4297061" cy="44958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72AC42-C415-9187-364A-97972A39F7C9}"/>
              </a:ext>
            </a:extLst>
          </p:cNvPr>
          <p:cNvSpPr txBox="1"/>
          <p:nvPr/>
        </p:nvSpPr>
        <p:spPr>
          <a:xfrm>
            <a:off x="1004798" y="1294530"/>
            <a:ext cx="8748802" cy="495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Usługi opiekuńcze oraz specjalistyczne usługi opiekuńcze zaliczane są do tzw. świadczeń niepieniężnych przyznawanych na podstawie przepisów ustawy o pomocy społecznej.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Są to formy wsparcia przysługujące osobom samotnym, które z powodu wieku, choroby lub innych przyczyn wymagają pomocy innych osób, a są jej pozbawione.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Tego rodzaju usługi mogą być również przyznane osobom, które wymagają pomocy innych osób, a rodzina, a także wspólnie niezamieszkujący małżonek, wstępni, zstępni nie mogą takiej pomocy zapewnić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Usługi opiekuńcze obejmują: pomoc w zaspokajaniu codziennych potrzeb życiowych osób niesamodzielnych, opiekę higieniczną, zaleconą przez lekarza pielęgnację oraz w miarę możliwości, zapewnienie kontaktów z otoczeniem.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kolei specjalistyczne usługi opiekuńcze są usługami dostosowanymi do szczególnych potrzeb wynikających z rodzaju schorzenia lub niepełnosprawności, świadczonymi przez osoby ze specjalistycznym przygotowaniem zawodowym.</a:t>
            </a:r>
            <a:endParaRPr lang="pl-PL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EDA15F-199F-D5C3-123E-BD2CDDB72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FDF2DC"/>
                </a:solidFill>
              </a:rPr>
              <a:t>Usługi opiekuńcze realizowane w ramach zadań własnych gmin</a:t>
            </a:r>
            <a:endParaRPr lang="pl-PL" dirty="0">
              <a:solidFill>
                <a:srgbClr val="FDF2DC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1004798" y="731106"/>
            <a:ext cx="3113545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Usługi opiekuńcze:</a:t>
            </a:r>
          </a:p>
        </p:txBody>
      </p:sp>
      <p:pic>
        <p:nvPicPr>
          <p:cNvPr id="7" name="Obraz 6" descr="Obraz zawierający design">
            <a:extLst>
              <a:ext uri="{FF2B5EF4-FFF2-40B4-BE49-F238E27FC236}">
                <a16:creationId xmlns:a16="http://schemas.microsoft.com/office/drawing/2014/main" id="{8EE5BC68-B4B9-58FB-73B5-1B67F08B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9" y="-722002"/>
            <a:ext cx="4297061" cy="44958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72AC42-C415-9187-364A-97972A39F7C9}"/>
              </a:ext>
            </a:extLst>
          </p:cNvPr>
          <p:cNvSpPr txBox="1"/>
          <p:nvPr/>
        </p:nvSpPr>
        <p:spPr>
          <a:xfrm>
            <a:off x="1004798" y="1294530"/>
            <a:ext cx="8748802" cy="495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Usługi opiekuńcze oraz specjalistyczne usługi opiekuńcze zaliczane są do tzw. świadczeń niepieniężnych przyznawanych na podstawie przepisów ustawy o pomocy społecznej.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Są to formy wsparcia przysługujące osobom samotnym, które z powodu wieku, choroby lub innych przyczyn wymagają pomocy innych osób, a są jej pozbawione.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Tego rodzaju usługi mogą być również przyznane osobom, które wymagają pomocy innych osób, a rodzina, a także wspólnie niezamieszkujący małżonek, wstępni, zstępni nie mogą takiej pomocy zapewnić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Usługi opiekuńcze obejmują: pomoc w zaspokajaniu codziennych potrzeb życiowych osób niesamodzielnych, opiekę higieniczną, zaleconą przez lekarza pielęgnację oraz w miarę możliwości, zapewnienie kontaktów z otoczeniem.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kolei specjalistyczne usługi opiekuńcze są usługami dostosowanymi do szczególnych potrzeb wynikających z rodzaju schorzenia lub niepełnosprawności, świadczonymi przez osoby ze specjalistycznym przygotowaniem zawodowym.</a:t>
            </a:r>
            <a:endParaRPr lang="pl-PL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0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EDA15F-199F-D5C3-123E-BD2CDDB72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FDF2DC"/>
                </a:solidFill>
              </a:rPr>
              <a:t>Usługi opiekuńcze realizowane w ramach zadań własnych gmin</a:t>
            </a:r>
            <a:endParaRPr lang="pl-PL" dirty="0">
              <a:solidFill>
                <a:srgbClr val="FDF2DC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1004798" y="731106"/>
            <a:ext cx="3113545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Usługi opiekuńcze:</a:t>
            </a:r>
          </a:p>
        </p:txBody>
      </p:sp>
      <p:pic>
        <p:nvPicPr>
          <p:cNvPr id="7" name="Obraz 6" descr="Obraz zawierający design">
            <a:extLst>
              <a:ext uri="{FF2B5EF4-FFF2-40B4-BE49-F238E27FC236}">
                <a16:creationId xmlns:a16="http://schemas.microsoft.com/office/drawing/2014/main" id="{8EE5BC68-B4B9-58FB-73B5-1B67F08B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9" y="-722002"/>
            <a:ext cx="4297061" cy="44958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72AC42-C415-9187-364A-97972A39F7C9}"/>
              </a:ext>
            </a:extLst>
          </p:cNvPr>
          <p:cNvSpPr txBox="1"/>
          <p:nvPr/>
        </p:nvSpPr>
        <p:spPr>
          <a:xfrm>
            <a:off x="1004798" y="1294530"/>
            <a:ext cx="8748802" cy="495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Usługi opiekuńcze oraz specjalistyczne usługi opiekuńcze zaliczane są do tzw. świadczeń niepieniężnych przyznawanych na podstawie przepisów ustawy o pomocy społecznej.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Są to formy wsparcia przysługujące osobom samotnym, które z powodu wieku, choroby lub innych przyczyn wymagają pomocy innych osób, a są jej pozbawione.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Tego rodzaju usługi mogą być również przyznane osobom, które wymagają pomocy innych osób, a rodzina, a także wspólnie niezamieszkujący małżonek, wstępni, zstępni nie mogą takiej pomocy zapewnić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Usługi opiekuńcze obejmują: pomoc w zaspokajaniu codziennych potrzeb życiowych osób niesamodzielnych, opiekę higieniczną, zaleconą przez lekarza pielęgnację oraz w miarę możliwości, zapewnienie kontaktów z otoczeniem.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kolei specjalistyczne usługi opiekuńcze są usługami dostosowanymi do szczególnych potrzeb wynikających z rodzaju schorzenia lub niepełnosprawności, świadczonymi przez osoby ze specjalistycznym przygotowaniem zawodowym.</a:t>
            </a:r>
            <a:endParaRPr lang="pl-PL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D6EFB72F-C27B-9128-8BE9-4257D91CB0F6}"/>
              </a:ext>
            </a:extLst>
          </p:cNvPr>
          <p:cNvGrpSpPr/>
          <p:nvPr/>
        </p:nvGrpSpPr>
        <p:grpSpPr>
          <a:xfrm>
            <a:off x="9287040" y="1112160"/>
            <a:ext cx="2051280" cy="2495880"/>
            <a:chOff x="9287040" y="1112160"/>
            <a:chExt cx="2051280" cy="249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ADADDE86-2406-141C-FBC4-1F61369FD67A}"/>
                    </a:ext>
                  </a:extLst>
                </p14:cNvPr>
                <p14:cNvContentPartPr/>
                <p14:nvPr/>
              </p14:nvContentPartPr>
              <p14:xfrm>
                <a:off x="9845040" y="1112160"/>
                <a:ext cx="997560" cy="249588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ADADDE86-2406-141C-FBC4-1F61369FD67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82040" y="1049160"/>
                  <a:ext cx="1123200" cy="26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E7C18C45-B751-3BFF-7A6C-1FFDD488DCF6}"/>
                    </a:ext>
                  </a:extLst>
                </p14:cNvPr>
                <p14:cNvContentPartPr/>
                <p14:nvPr/>
              </p14:nvContentPartPr>
              <p14:xfrm>
                <a:off x="9287040" y="1417440"/>
                <a:ext cx="2051280" cy="205164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E7C18C45-B751-3BFF-7A6C-1FFDD488DCF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24400" y="1354440"/>
                  <a:ext cx="2176920" cy="2177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429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EDA15F-199F-D5C3-123E-BD2CDDB72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F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FDF2DC"/>
                </a:solidFill>
              </a:rPr>
              <a:t>Usługi opiekuńcze realizowane w ramach zadań własnych gmin</a:t>
            </a:r>
            <a:endParaRPr lang="pl-PL" dirty="0">
              <a:solidFill>
                <a:srgbClr val="FDF2DC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1004798" y="731106"/>
            <a:ext cx="9835065" cy="563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Usługi opiekuńcze realizowane w ramach zadań własnych gmin:</a:t>
            </a:r>
          </a:p>
        </p:txBody>
      </p:sp>
      <p:pic>
        <p:nvPicPr>
          <p:cNvPr id="10" name="Obraz 9" descr="Obraz zawierający ubrania, człowiek, osob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F0D984-615E-CB91-6205-A11E42C2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29" y="3429000"/>
            <a:ext cx="6581542" cy="376039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72AC42-C415-9187-364A-97972A39F7C9}"/>
              </a:ext>
            </a:extLst>
          </p:cNvPr>
          <p:cNvSpPr txBox="1"/>
          <p:nvPr/>
        </p:nvSpPr>
        <p:spPr>
          <a:xfrm>
            <a:off x="1004798" y="1399926"/>
            <a:ext cx="8270161" cy="219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Liczba świadczeniobiorców: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11 956 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rocznie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Liczba świadczeń: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2 230 704 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rocznie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Kwoty świadczeń: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48,1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mln zł (2021 r.),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49,8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mln zł (2022 r.),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52,9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mln zł (2023 r.)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Średnia kwota przypadająca na jedno świadczenie: </a:t>
            </a:r>
            <a:r>
              <a:rPr lang="pl-PL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23,7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3E95C5C-ACBF-E5E3-9B2D-E386D66E2E06}"/>
              </a:ext>
            </a:extLst>
          </p:cNvPr>
          <p:cNvSpPr txBox="1"/>
          <p:nvPr/>
        </p:nvSpPr>
        <p:spPr>
          <a:xfrm>
            <a:off x="9772389" y="3383280"/>
            <a:ext cx="1570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Dane na rok 2023.</a:t>
            </a:r>
          </a:p>
        </p:txBody>
      </p:sp>
    </p:spTree>
    <p:extLst>
      <p:ext uri="{BB962C8B-B14F-4D97-AF65-F5344CB8AC3E}">
        <p14:creationId xmlns:p14="http://schemas.microsoft.com/office/powerpoint/2010/main" val="8571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EDF060-B4ED-9CD5-186F-FCA2056018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tekst, Czcionka, zrzut ekranu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3FE4456-FB92-24CA-97DF-B2690F42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54" y="4618957"/>
            <a:ext cx="4132105" cy="17276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7216241" y="3809623"/>
            <a:ext cx="4975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dr Anna Zasada-</a:t>
            </a:r>
            <a:r>
              <a:rPr lang="pl-PL" sz="2400" dirty="0" err="1">
                <a:solidFill>
                  <a:schemeClr val="bg1"/>
                </a:solidFill>
              </a:rPr>
              <a:t>Chorab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DCAE880-1588-99A3-76BE-76E4648B5BE5}"/>
              </a:ext>
            </a:extLst>
          </p:cNvPr>
          <p:cNvSpPr txBox="1"/>
          <p:nvPr/>
        </p:nvSpPr>
        <p:spPr>
          <a:xfrm>
            <a:off x="2294450" y="1813634"/>
            <a:ext cx="72505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Dziękuję za przybycie </a:t>
            </a:r>
          </a:p>
          <a:p>
            <a:pPr algn="ctr"/>
            <a:r>
              <a:rPr lang="pl-PL" sz="5400" b="1" dirty="0">
                <a:solidFill>
                  <a:schemeClr val="bg1"/>
                </a:solidFill>
              </a:rPr>
              <a:t>i życzę udanych obrad!</a:t>
            </a:r>
          </a:p>
        </p:txBody>
      </p:sp>
    </p:spTree>
    <p:extLst>
      <p:ext uri="{BB962C8B-B14F-4D97-AF65-F5344CB8AC3E}">
        <p14:creationId xmlns:p14="http://schemas.microsoft.com/office/powerpoint/2010/main" val="424341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-619125"/>
            <a:ext cx="12192000" cy="74771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tekst, Czcionka, zrzut ekranu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3FE4456-FB92-24CA-97DF-B2690F42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94" y="4375117"/>
            <a:ext cx="4132105" cy="1727636"/>
          </a:xfrm>
          <a:prstGeom prst="rect">
            <a:avLst/>
          </a:prstGeom>
        </p:spPr>
      </p:pic>
      <p:pic>
        <p:nvPicPr>
          <p:cNvPr id="11" name="Obraz 10" descr="Obraz zawierający tekst, symbol, logo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04B0E9C-CD1F-D1AD-FB88-394DE18C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9" y="-1585008"/>
            <a:ext cx="3504074" cy="122218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EE8CFA-6A71-0F89-4450-E83D763C4EEB}"/>
              </a:ext>
            </a:extLst>
          </p:cNvPr>
          <p:cNvSpPr txBox="1"/>
          <p:nvPr/>
        </p:nvSpPr>
        <p:spPr>
          <a:xfrm>
            <a:off x="1124927" y="7160888"/>
            <a:ext cx="99421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</a:rPr>
              <a:t>„Potrzeby osób żyjących z demencją.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</a:rPr>
              <a:t>Wyzwania i nadzieje”</a:t>
            </a:r>
          </a:p>
          <a:p>
            <a:pPr algn="ctr"/>
            <a:endParaRPr lang="pl-PL" dirty="0"/>
          </a:p>
          <a:p>
            <a:pPr algn="ctr"/>
            <a:r>
              <a:rPr lang="pl-PL" dirty="0">
                <a:solidFill>
                  <a:schemeClr val="bg1"/>
                </a:solidFill>
              </a:rPr>
              <a:t>Katowice, 19 września 2025 r.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798967" y="2296431"/>
            <a:ext cx="65469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</a:rPr>
              <a:t>dr Anna Zasada-</a:t>
            </a:r>
            <a:r>
              <a:rPr lang="pl-PL" sz="4800" dirty="0" err="1">
                <a:solidFill>
                  <a:schemeClr val="bg1"/>
                </a:solidFill>
              </a:rPr>
              <a:t>Chorab</a:t>
            </a:r>
            <a:endParaRPr lang="pl-PL" sz="4800" dirty="0">
              <a:solidFill>
                <a:schemeClr val="bg1"/>
              </a:solidFill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DYREKTOR</a:t>
            </a:r>
            <a:endParaRPr lang="pl-PL" sz="3200" dirty="0"/>
          </a:p>
        </p:txBody>
      </p:sp>
      <p:pic>
        <p:nvPicPr>
          <p:cNvPr id="6" name="Obraz 5" descr="Obraz zawierający Ludzka twarz, osoba, ubrania, Akcesoria mod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A1DE540-7CEE-53DA-B13C-FA9EDD76A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58" y="272716"/>
            <a:ext cx="5657492" cy="663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6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798967" y="-1686263"/>
            <a:ext cx="65469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</a:rPr>
              <a:t>dr Anna Zasada-</a:t>
            </a:r>
            <a:r>
              <a:rPr lang="pl-PL" sz="4800" dirty="0" err="1">
                <a:solidFill>
                  <a:schemeClr val="bg1"/>
                </a:solidFill>
              </a:rPr>
              <a:t>Chorab</a:t>
            </a:r>
            <a:endParaRPr lang="pl-PL" sz="4800" dirty="0">
              <a:solidFill>
                <a:schemeClr val="bg1"/>
              </a:solidFill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DYREKTOR</a:t>
            </a:r>
            <a:endParaRPr lang="pl-PL" sz="3200" dirty="0"/>
          </a:p>
        </p:txBody>
      </p:sp>
      <p:pic>
        <p:nvPicPr>
          <p:cNvPr id="6" name="Obraz 5" descr="Obraz zawierający Ludzka twarz, osoba, ubrania, Akcesoria mod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A1DE540-7CEE-53DA-B13C-FA9EDD76A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72716"/>
            <a:ext cx="5657492" cy="6633410"/>
          </a:xfrm>
          <a:prstGeom prst="rect">
            <a:avLst/>
          </a:prstGeom>
        </p:spPr>
      </p:pic>
      <p:pic>
        <p:nvPicPr>
          <p:cNvPr id="10" name="Obraz 9" descr="Obraz zawierający Ludzka twarz, osoba, ubrania, portret">
            <a:extLst>
              <a:ext uri="{FF2B5EF4-FFF2-40B4-BE49-F238E27FC236}">
                <a16:creationId xmlns:a16="http://schemas.microsoft.com/office/drawing/2014/main" id="{312CC630-79D7-4B7C-8201-FE89F714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Ludzka twarz, osoba, ubrania, portret">
            <a:extLst>
              <a:ext uri="{FF2B5EF4-FFF2-40B4-BE49-F238E27FC236}">
                <a16:creationId xmlns:a16="http://schemas.microsoft.com/office/drawing/2014/main" id="{312CC630-79D7-4B7C-8201-FE89F714C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2234045" y="2828835"/>
            <a:ext cx="77239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Demencja to nie tylko choroba,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to labirynt w którym gubi się pamięć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1403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Ludzka twarz, osoba, ubrania, portret">
            <a:extLst>
              <a:ext uri="{FF2B5EF4-FFF2-40B4-BE49-F238E27FC236}">
                <a16:creationId xmlns:a16="http://schemas.microsoft.com/office/drawing/2014/main" id="{312CC630-79D7-4B7C-8201-FE89F714C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2234045" y="2828835"/>
            <a:ext cx="77239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Demencja to nie tylko choroba,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to labirynt w którym gubi się pamięć</a:t>
            </a:r>
            <a:endParaRPr lang="pl-PL" sz="36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8742D1-8780-D7F4-64CB-BB86008B9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205" y="-1"/>
            <a:ext cx="244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0A45AF92-9A3B-3551-CFE6-8DA1DC8555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Ludzka twarz, osoba, ubrania, portret">
            <a:extLst>
              <a:ext uri="{FF2B5EF4-FFF2-40B4-BE49-F238E27FC236}">
                <a16:creationId xmlns:a16="http://schemas.microsoft.com/office/drawing/2014/main" id="{312CC630-79D7-4B7C-8201-FE89F714C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79" y="0"/>
            <a:ext cx="1507957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1807750" y="727319"/>
            <a:ext cx="857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Demencja w Polsce dotyczy ponad 500 tysięcy osób</a:t>
            </a:r>
            <a:endParaRPr lang="pl-PL" sz="28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8742D1-8780-D7F4-64CB-BB86008B9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380" y="-1"/>
            <a:ext cx="2449286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1BCF11-A92C-2E96-3E99-C52EC613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79" y="997857"/>
            <a:ext cx="8790214" cy="58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90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rysowanie, Ludzka twarz, ilustracj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5EE98DF-2F82-C3C3-088F-C302EDA8A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4869674" y="727319"/>
            <a:ext cx="624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</a:rPr>
              <a:t>Wyzwania życia codziennego i opieki:</a:t>
            </a:r>
          </a:p>
        </p:txBody>
      </p:sp>
    </p:spTree>
    <p:extLst>
      <p:ext uri="{BB962C8B-B14F-4D97-AF65-F5344CB8AC3E}">
        <p14:creationId xmlns:p14="http://schemas.microsoft.com/office/powerpoint/2010/main" val="27334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rysowanie, Ludzka twarz, ilustracj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5EE98DF-2F82-C3C3-088F-C302EDA8A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4869674" y="727319"/>
            <a:ext cx="624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</a:rPr>
              <a:t>Wyzwania życia codziennego i opieki: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9102DF-F157-424D-1E62-C5F580E80360}"/>
              </a:ext>
            </a:extLst>
          </p:cNvPr>
          <p:cNvSpPr txBox="1"/>
          <p:nvPr/>
        </p:nvSpPr>
        <p:spPr>
          <a:xfrm>
            <a:off x="5049077" y="1977858"/>
            <a:ext cx="6066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Późne diagnozy,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Wyzwania w komunikacji,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Poczucie osamotnienia i izolacji.</a:t>
            </a:r>
          </a:p>
        </p:txBody>
      </p:sp>
    </p:spTree>
    <p:extLst>
      <p:ext uri="{BB962C8B-B14F-4D97-AF65-F5344CB8AC3E}">
        <p14:creationId xmlns:p14="http://schemas.microsoft.com/office/powerpoint/2010/main" val="37113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rysowanie, Ludzka twarz, ilustracj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5EE98DF-2F82-C3C3-088F-C302EDA8A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47ED70-9E0F-7699-8B98-5542C2200AB2}"/>
              </a:ext>
            </a:extLst>
          </p:cNvPr>
          <p:cNvSpPr txBox="1"/>
          <p:nvPr/>
        </p:nvSpPr>
        <p:spPr>
          <a:xfrm>
            <a:off x="4869674" y="727319"/>
            <a:ext cx="624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</a:rPr>
              <a:t>Wyzwania życia codziennego i opieki: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9102DF-F157-424D-1E62-C5F580E80360}"/>
              </a:ext>
            </a:extLst>
          </p:cNvPr>
          <p:cNvSpPr txBox="1"/>
          <p:nvPr/>
        </p:nvSpPr>
        <p:spPr>
          <a:xfrm>
            <a:off x="5049077" y="1977858"/>
            <a:ext cx="6066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Późne diagnozy:</a:t>
            </a:r>
          </a:p>
          <a:p>
            <a:pPr lvl="2"/>
            <a:r>
              <a:rPr lang="pl-PL" dirty="0"/>
              <a:t>Ograniczenie możliwości wczesnej interwencji. Potrzeba edukacji i zwiększenia świadomości wczesnych objawów.</a:t>
            </a:r>
          </a:p>
          <a:p>
            <a:pPr lvl="2"/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Wyzwania w komunikacji:</a:t>
            </a:r>
          </a:p>
          <a:p>
            <a:pPr lvl="2"/>
            <a:r>
              <a:rPr lang="pl-PL" dirty="0"/>
              <a:t>Cierpliwość, szacunek i próba zrozumienia perspektywy chorego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Poczucie osamotnienia i izolacji:</a:t>
            </a:r>
          </a:p>
          <a:p>
            <a:pPr lvl="2"/>
            <a:r>
              <a:rPr lang="pl-PL" dirty="0"/>
              <a:t>Wycofywanie się z życia społecznego pogłębiające apatię i depresję.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57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945</Words>
  <Application>Microsoft Office PowerPoint</Application>
  <PresentationFormat>Panoramiczny</PresentationFormat>
  <Paragraphs>117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Mehlich</dc:creator>
  <cp:lastModifiedBy>Jan Mehlich</cp:lastModifiedBy>
  <cp:revision>18</cp:revision>
  <dcterms:created xsi:type="dcterms:W3CDTF">2025-09-18T13:42:21Z</dcterms:created>
  <dcterms:modified xsi:type="dcterms:W3CDTF">2025-09-19T07:24:40Z</dcterms:modified>
</cp:coreProperties>
</file>